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C84A8E10-F19B-4974-BE00-DFED285EC895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7901C0EC-EB1D-48A3-8F30-B1381B00B15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55" name="" descr=""/>
          <p:cNvPicPr/>
          <p:nvPr/>
        </p:nvPicPr>
        <p:blipFill>
          <a:blip r:embed="rId2"/>
          <a:stretch/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56" name="" descr=""/>
          <p:cNvPicPr/>
          <p:nvPr/>
        </p:nvPicPr>
        <p:blipFill>
          <a:blip r:embed="rId3"/>
          <a:stretch/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2"/>
          <a:stretch/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105" name="" descr=""/>
          <p:cNvPicPr/>
          <p:nvPr/>
        </p:nvPicPr>
        <p:blipFill>
          <a:blip r:embed="rId3"/>
          <a:stretch/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" name="CustomShape 1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" name="CustomShape 1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" name="CustomShape 1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" name="CustomShape 1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" name="CustomShape 17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" name="PlaceHolder 18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s-E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</a:t>
            </a:r>
            <a:r>
              <a:rPr b="0" lang="es-E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el estilo de título del </a:t>
            </a:r>
            <a:r>
              <a:rPr b="0" lang="es-E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patrón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" name="PlaceHolder 19"/>
          <p:cNvSpPr>
            <a:spLocks noGrp="1"/>
          </p:cNvSpPr>
          <p:nvPr>
            <p:ph type="dt"/>
          </p:nvPr>
        </p:nvSpPr>
        <p:spPr>
          <a:xfrm rot="5400000">
            <a:off x="10089360" y="179208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11/15/16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" name="PlaceHolder 20"/>
          <p:cNvSpPr>
            <a:spLocks noGrp="1"/>
          </p:cNvSpPr>
          <p:nvPr>
            <p:ph type="ftr"/>
          </p:nvPr>
        </p:nvSpPr>
        <p:spPr>
          <a:xfrm rot="5400000">
            <a:off x="8959680" y="322668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" name="CustomShape 2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1" name="PlaceHolder 22"/>
          <p:cNvSpPr>
            <a:spLocks noGrp="1"/>
          </p:cNvSpPr>
          <p:nvPr>
            <p:ph type="sldNum"/>
          </p:nvPr>
        </p:nvSpPr>
        <p:spPr>
          <a:xfrm>
            <a:off x="10351080" y="29268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DBAC84D0-85EB-46C7-9AB8-2E5586DBED88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" name="PlaceHolder 2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s-E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s-E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s-E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s-E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s-E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s-E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" name="CustomShape 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9" name="CustomShape 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0" name="CustomShape 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1" name="CustomShape 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2" name="CustomShape 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3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s-E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título del patrón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1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LevelEditar el estilo de texto del patrón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s-E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s-E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s-E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s-E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9" name="PlaceHolder 13"/>
          <p:cNvSpPr>
            <a:spLocks noGrp="1"/>
          </p:cNvSpPr>
          <p:nvPr>
            <p:ph type="dt"/>
          </p:nvPr>
        </p:nvSpPr>
        <p:spPr>
          <a:xfrm>
            <a:off x="10650960" y="6393960"/>
            <a:ext cx="990360" cy="30456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r>
              <a:rPr b="1" lang="en-US" sz="1000" spc="-1" strike="noStrike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11/15/16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0" name="PlaceHolder 14"/>
          <p:cNvSpPr>
            <a:spLocks noGrp="1"/>
          </p:cNvSpPr>
          <p:nvPr>
            <p:ph type="ftr"/>
          </p:nvPr>
        </p:nvSpPr>
        <p:spPr>
          <a:xfrm>
            <a:off x="528480" y="639180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1" name="PlaceHolder 1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B83480BA-03AD-4106-988A-7427B4460204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653040" y="1219320"/>
            <a:ext cx="10131480" cy="27820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1" lang="es-ES" sz="4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REVISION SISTEMATICA DE INICIATIVAS DE BIG DATA PARA EL SECTOR SALUD CON DATOS EXTRAIDOS DE LA SOCIAL MEDIA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448920" y="4001760"/>
            <a:ext cx="1121724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 u="sng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PROYECTO DE INGENIERIA II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Jaime ALBERTO VERGARA JALLER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Alejandro VELEZ MENDEZ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0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1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500" fill="hold"/>
                                        <p:tgtEl>
                                          <p:spTgt spid="112">
                                            <p:txEl>
                                              <p:pRg st="1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500" fill="hold"/>
                                        <p:tgtEl>
                                          <p:spTgt spid="112">
                                            <p:txEl>
                                              <p:pRg st="1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27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112">
                                            <p:txEl>
                                              <p:pRg st="27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112">
                                            <p:txEl>
                                              <p:pRg st="27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56" end="7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112">
                                            <p:txEl>
                                              <p:pRg st="56" end="7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112">
                                            <p:txEl>
                                              <p:pRg st="56" end="7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s-E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REVISION SISTEMATICA DE INICIATIVAS DE BIG DATA PARA EL SECTOR SALUD CON DATOS EXTRAIDOS DE LA SOCIAL MEDIA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1249200" y="2505600"/>
            <a:ext cx="950292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s-ES" sz="1800" spc="-1" strike="noStrike" u="sng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AGENDA: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INTRODUCCION</a:t>
            </a: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ANALISIS Y RESULTADOS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CONCLUSIONES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algn="just">
              <a:lnSpc>
                <a:spcPct val="100000"/>
              </a:lnSpc>
            </a:pP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500" fill="hold"/>
                                        <p:tgtEl>
                                          <p:spTgt spid="11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500" fill="hold"/>
                                        <p:tgtEl>
                                          <p:spTgt spid="11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3" dur="500"/>
                                        <p:tgtEl>
                                          <p:spTgt spid="11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8" dur="500" fill="hold"/>
                                        <p:tgtEl>
                                          <p:spTgt spid="11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9" dur="500" fill="hold"/>
                                        <p:tgtEl>
                                          <p:spTgt spid="11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0" dur="500"/>
                                        <p:tgtEl>
                                          <p:spTgt spid="11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22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5" dur="500" fill="hold"/>
                                        <p:tgtEl>
                                          <p:spTgt spid="114">
                                            <p:txEl>
                                              <p:pRg st="22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6" dur="500" fill="hold"/>
                                        <p:tgtEl>
                                          <p:spTgt spid="114">
                                            <p:txEl>
                                              <p:pRg st="22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7" dur="500"/>
                                        <p:tgtEl>
                                          <p:spTgt spid="114">
                                            <p:txEl>
                                              <p:pRg st="22" end="4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44" end="5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2" dur="500" fill="hold"/>
                                        <p:tgtEl>
                                          <p:spTgt spid="114">
                                            <p:txEl>
                                              <p:pRg st="44" end="5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3" dur="500" fill="hold"/>
                                        <p:tgtEl>
                                          <p:spTgt spid="114">
                                            <p:txEl>
                                              <p:pRg st="44" end="5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54" dur="500"/>
                                        <p:tgtEl>
                                          <p:spTgt spid="114">
                                            <p:txEl>
                                              <p:pRg st="44" end="5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s-E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REVISION SISTEMATICA DE INICIATIVAS DE BIG DATA PARA EL SECTOR SALUD CON DATOS EXTRAIDOS DE LA SOCIAL MEDIA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1249200" y="2505600"/>
            <a:ext cx="950292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s-ES" sz="1800" spc="-1" strike="noStrike" u="sng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INTRODUCCION: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BIG DATA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SOCIAL MEDIA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INICIATIVAS BIGDATA SECTOR SALUD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dur="indefinite" nodeType="mainSeq">
                <p:childTnLst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1" dur="500" fill="hold"/>
                                        <p:tgtEl>
                                          <p:spTgt spid="116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2" dur="500" fill="hold"/>
                                        <p:tgtEl>
                                          <p:spTgt spid="116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63" dur="500"/>
                                        <p:tgtEl>
                                          <p:spTgt spid="116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4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8" dur="500" fill="hold"/>
                                        <p:tgtEl>
                                          <p:spTgt spid="116">
                                            <p:txEl>
                                              <p:pRg st="14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9" dur="500" fill="hold"/>
                                        <p:tgtEl>
                                          <p:spTgt spid="116">
                                            <p:txEl>
                                              <p:pRg st="14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70" dur="500"/>
                                        <p:tgtEl>
                                          <p:spTgt spid="116">
                                            <p:txEl>
                                              <p:pRg st="14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23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5" dur="500" fill="hold"/>
                                        <p:tgtEl>
                                          <p:spTgt spid="116">
                                            <p:txEl>
                                              <p:pRg st="23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" dur="500" fill="hold"/>
                                        <p:tgtEl>
                                          <p:spTgt spid="116">
                                            <p:txEl>
                                              <p:pRg st="23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77" dur="500"/>
                                        <p:tgtEl>
                                          <p:spTgt spid="116">
                                            <p:txEl>
                                              <p:pRg st="23" end="3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36" end="6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2" dur="500" fill="hold"/>
                                        <p:tgtEl>
                                          <p:spTgt spid="116">
                                            <p:txEl>
                                              <p:pRg st="36" end="6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3" dur="500" fill="hold"/>
                                        <p:tgtEl>
                                          <p:spTgt spid="116">
                                            <p:txEl>
                                              <p:pRg st="36" end="6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84" dur="500"/>
                                        <p:tgtEl>
                                          <p:spTgt spid="116">
                                            <p:txEl>
                                              <p:pRg st="36" end="6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s-E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REVISION SISTEMATICA DE INICIATIVAS DE BIG DATA PARA EL SECTOR SALUD CON DATOS EXTRAIDOS DE LA SOCIAL MEDIA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1249200" y="2505600"/>
            <a:ext cx="950292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s-ES" sz="1800" spc="-1" strike="noStrike" u="sng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EXTRACCION DE LA INFORMACION: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HABLAR SOBRE COMO SE EXTRAJO LA INFORMACION DE LO ARTICULOS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CADENAS DE BUSQUEDA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METODO, SELECCIÓN DE LA PREGUNTA Y SELECCIÓN DE LAS FUENTES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algn="just">
              <a:lnSpc>
                <a:spcPct val="100000"/>
              </a:lnSpc>
            </a:pP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85" dur="indefinite" restart="never" nodeType="tmRoot">
          <p:childTnLst>
            <p:seq>
              <p:cTn id="86" dur="indefinite" nodeType="mainSeq">
                <p:childTnLst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1" dur="500" fill="hold"/>
                                        <p:tgtEl>
                                          <p:spTgt spid="118">
                                            <p:txEl>
                                              <p:pRg st="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2" dur="500" fill="hold"/>
                                        <p:tgtEl>
                                          <p:spTgt spid="118">
                                            <p:txEl>
                                              <p:pRg st="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93" dur="500"/>
                                        <p:tgtEl>
                                          <p:spTgt spid="118">
                                            <p:txEl>
                                              <p:pRg st="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31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8" dur="500" fill="hold"/>
                                        <p:tgtEl>
                                          <p:spTgt spid="118">
                                            <p:txEl>
                                              <p:pRg st="31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9" dur="500" fill="hold"/>
                                        <p:tgtEl>
                                          <p:spTgt spid="118">
                                            <p:txEl>
                                              <p:pRg st="31" end="9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00" dur="500"/>
                                        <p:tgtEl>
                                          <p:spTgt spid="118">
                                            <p:txEl>
                                              <p:pRg st="31" end="9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91" end="1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5" dur="500" fill="hold"/>
                                        <p:tgtEl>
                                          <p:spTgt spid="118">
                                            <p:txEl>
                                              <p:pRg st="91" end="11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6" dur="500" fill="hold"/>
                                        <p:tgtEl>
                                          <p:spTgt spid="118">
                                            <p:txEl>
                                              <p:pRg st="91" end="11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07" dur="500"/>
                                        <p:tgtEl>
                                          <p:spTgt spid="118">
                                            <p:txEl>
                                              <p:pRg st="91" end="1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11" end="17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2" dur="500" fill="hold"/>
                                        <p:tgtEl>
                                          <p:spTgt spid="118">
                                            <p:txEl>
                                              <p:pRg st="111" end="17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3" dur="500" fill="hold"/>
                                        <p:tgtEl>
                                          <p:spTgt spid="118">
                                            <p:txEl>
                                              <p:pRg st="111" end="17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14" dur="500"/>
                                        <p:tgtEl>
                                          <p:spTgt spid="118">
                                            <p:txEl>
                                              <p:pRg st="111" end="17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s-E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REVISION SISTEMATICA DE INICIATIVAS DE BIG DATA PARA EL SECTOR SALUD CON DATOS EXTRAIDOS DE LA SOCIAL MEDIA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548640" y="2194560"/>
            <a:ext cx="950292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s-ES" sz="1800" spc="-1" strike="noStrike" u="sng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Plataforma Social Media: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algn="just">
              <a:lnSpc>
                <a:spcPct val="100000"/>
              </a:lnSpc>
            </a:pP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Twitter no es la plataforma con mas usuarios pero si es las mas usada para estudios según.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La mayoria de las plataformas brindan acceso a libre a sus datos.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algn="just">
              <a:lnSpc>
                <a:spcPct val="100000"/>
              </a:lnSpc>
            </a:pP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1" name="" descr=""/>
          <p:cNvPicPr/>
          <p:nvPr/>
        </p:nvPicPr>
        <p:blipFill>
          <a:blip r:embed="rId1"/>
          <a:stretch/>
        </p:blipFill>
        <p:spPr>
          <a:xfrm rot="29400">
            <a:off x="7863480" y="4369680"/>
            <a:ext cx="3524400" cy="1967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5" dur="indefinite" restart="never" nodeType="tmRoot">
          <p:childTnLst>
            <p:seq>
              <p:cTn id="116" nodeType="mainSeq">
                <p:childTnLst>
                  <p:par>
                    <p:cTn id="117" fill="freeze">
                      <p:stCondLst>
                        <p:cond delay="indefinite"/>
                      </p:stCondLst>
                      <p:childTnLst>
                        <p:par>
                          <p:cTn id="118" fill="freeze">
                            <p:stCondLst>
                              <p:cond delay="0"/>
                            </p:stCondLst>
                            <p:childTnLst>
                              <p:par>
                                <p:cTn id="119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1" dur="500" fill="hold"/>
                                        <p:tgtEl>
                                          <p:spTgt spid="120">
                                            <p:txEl>
                                              <p:pRg st="0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2" dur="500" fill="hold"/>
                                        <p:tgtEl>
                                          <p:spTgt spid="120">
                                            <p:txEl>
                                              <p:pRg st="0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23" dur="500"/>
                                        <p:tgtEl>
                                          <p:spTgt spid="120">
                                            <p:txEl>
                                              <p:pRg st="0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freeze">
                      <p:stCondLst>
                        <p:cond delay="indefinite"/>
                      </p:stCondLst>
                      <p:childTnLst>
                        <p:par>
                          <p:cTn id="125" fill="freeze">
                            <p:stCondLst>
                              <p:cond delay="0"/>
                            </p:stCondLst>
                            <p:childTnLst>
                              <p:par>
                                <p:cTn id="126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26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8" dur="500" fill="hold"/>
                                        <p:tgtEl>
                                          <p:spTgt spid="120">
                                            <p:txEl>
                                              <p:pRg st="26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9" dur="500" fill="hold"/>
                                        <p:tgtEl>
                                          <p:spTgt spid="120">
                                            <p:txEl>
                                              <p:pRg st="26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30" dur="500"/>
                                        <p:tgtEl>
                                          <p:spTgt spid="120">
                                            <p:txEl>
                                              <p:pRg st="26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s-E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REVISION SISTEMATICA DE INICIATIVAS DE BIG DATA PARA EL SECTOR SALUD CON DATOS EXTRAIDOS DE LA SOCIAL MEDIA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548640" y="2194560"/>
            <a:ext cx="950292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s-ES" sz="1800" spc="-1" strike="noStrike" u="sng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Tecnicas: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algn="just">
              <a:lnSpc>
                <a:spcPct val="100000"/>
              </a:lnSpc>
            </a:pP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Twitter no es la plataforma con mas usuarios pero si es las mas usada para estudios según.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La mayoria de las plataformas brindan acceso a libre a sus datos.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algn="just">
              <a:lnSpc>
                <a:spcPct val="100000"/>
              </a:lnSpc>
            </a:pP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 rot="29400">
            <a:off x="7863480" y="4369680"/>
            <a:ext cx="3524400" cy="1967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1" dur="indefinite" restart="never" nodeType="tmRoot">
          <p:childTnLst>
            <p:seq>
              <p:cTn id="132" nodeType="mainSeq">
                <p:childTnLst>
                  <p:par>
                    <p:cTn id="133" fill="freeze">
                      <p:stCondLst>
                        <p:cond delay="indefinite"/>
                      </p:stCondLst>
                      <p:childTnLst>
                        <p:par>
                          <p:cTn id="134" fill="freeze">
                            <p:stCondLst>
                              <p:cond delay="0"/>
                            </p:stCondLst>
                            <p:childTnLst>
                              <p:par>
                                <p:cTn id="135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7" dur="500" fill="hold"/>
                                        <p:tgtEl>
                                          <p:spTgt spid="123">
                                            <p:txEl>
                                              <p:pRg st="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8" dur="500" fill="hold"/>
                                        <p:tgtEl>
                                          <p:spTgt spid="123">
                                            <p:txEl>
                                              <p:pRg st="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39" dur="500"/>
                                        <p:tgtEl>
                                          <p:spTgt spid="123">
                                            <p:txEl>
                                              <p:pRg st="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freeze">
                      <p:stCondLst>
                        <p:cond delay="indefinite"/>
                      </p:stCondLst>
                      <p:childTnLst>
                        <p:par>
                          <p:cTn id="141" fill="freeze">
                            <p:stCondLst>
                              <p:cond delay="0"/>
                            </p:stCondLst>
                            <p:childTnLst>
                              <p:par>
                                <p:cTn id="142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11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4" dur="500" fill="hold"/>
                                        <p:tgtEl>
                                          <p:spTgt spid="123">
                                            <p:txEl>
                                              <p:pRg st="11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5" dur="500" fill="hold"/>
                                        <p:tgtEl>
                                          <p:spTgt spid="123">
                                            <p:txEl>
                                              <p:pRg st="11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46" dur="500"/>
                                        <p:tgtEl>
                                          <p:spTgt spid="123">
                                            <p:txEl>
                                              <p:pRg st="11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s-E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Schoolbook"/>
              </a:rPr>
              <a:t>REVISION SISTEMATICA DE INICIATIVAS DE BIG DATA PARA EL SECTOR SALUD CON DATOS EXTRAIDOS DE LA SOCIAL MEDIA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1249200" y="2505600"/>
            <a:ext cx="950292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s-ES" sz="1800" spc="-1" strike="noStrike" u="sng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CONCUSIONES: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SOBRE LAS INICIATIAS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 algn="just">
              <a:lnSpc>
                <a:spcPct val="100000"/>
              </a:lnSpc>
              <a:buClr>
                <a:srgbClr val="acd433"/>
              </a:buClr>
              <a:buSzPct val="80000"/>
              <a:buFont typeface="Arial"/>
              <a:buChar char="•"/>
            </a:pPr>
            <a:r>
              <a:rPr b="0" lang="es-E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VENTAJAS Y DESVENTAJAS</a:t>
            </a:r>
            <a:endParaRPr b="0" lang="es-E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47" dur="indefinite" restart="never" nodeType="tmRoot">
          <p:childTnLst>
            <p:seq>
              <p:cTn id="148" nodeType="mainSeq">
                <p:childTnLst>
                  <p:par>
                    <p:cTn id="149" fill="freeze">
                      <p:stCondLst>
                        <p:cond delay="indefinite"/>
                      </p:stCondLst>
                      <p:childTnLst>
                        <p:par>
                          <p:cTn id="150" fill="freeze">
                            <p:stCondLst>
                              <p:cond delay="0"/>
                            </p:stCondLst>
                            <p:childTnLst>
                              <p:par>
                                <p:cTn id="151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3" dur="500" fill="hold"/>
                                        <p:tgtEl>
                                          <p:spTgt spid="126">
                                            <p:txEl>
                                              <p:p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4" dur="500" fill="hold"/>
                                        <p:tgtEl>
                                          <p:spTgt spid="126">
                                            <p:txEl>
                                              <p:p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55" dur="500"/>
                                        <p:tgtEl>
                                          <p:spTgt spid="126">
                                            <p:txEl>
                                              <p:pRg st="0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</TotalTime>
  <Application>LibreOffice/5.1.4.2$Linux_X86_64 LibreOffice_project/10m0$Build-2</Application>
  <Words>191</Words>
  <Paragraphs>33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2012-07-30T22:48:03Z</dcterms:created>
  <dc:creator/>
  <dc:description/>
  <dc:language>en-US</dc:language>
  <cp:lastModifiedBy/>
  <dcterms:modified xsi:type="dcterms:W3CDTF">2016-11-15T20:56:11Z</dcterms:modified>
  <cp:revision>4</cp:revision>
  <dc:subject/>
  <dc:title>Computer games and serious games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Panorámica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